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  <p:sldMasterId id="2147483738" r:id="rId2"/>
    <p:sldMasterId id="2147483750" r:id="rId3"/>
    <p:sldMasterId id="2147483774" r:id="rId4"/>
  </p:sldMasterIdLst>
  <p:notesMasterIdLst>
    <p:notesMasterId r:id="rId16"/>
  </p:notesMasterIdLst>
  <p:handoutMasterIdLst>
    <p:handoutMasterId r:id="rId17"/>
  </p:handoutMasterIdLst>
  <p:sldIdLst>
    <p:sldId id="414" r:id="rId5"/>
    <p:sldId id="413" r:id="rId6"/>
    <p:sldId id="437" r:id="rId7"/>
    <p:sldId id="409" r:id="rId8"/>
    <p:sldId id="443" r:id="rId9"/>
    <p:sldId id="439" r:id="rId10"/>
    <p:sldId id="444" r:id="rId11"/>
    <p:sldId id="438" r:id="rId12"/>
    <p:sldId id="440" r:id="rId13"/>
    <p:sldId id="445" r:id="rId14"/>
    <p:sldId id="28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900"/>
    <a:srgbClr val="7A7A7A"/>
    <a:srgbClr val="6B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 autoAdjust="0"/>
    <p:restoredTop sz="96327" autoAdjust="0"/>
  </p:normalViewPr>
  <p:slideViewPr>
    <p:cSldViewPr snapToGrid="0" snapToObjects="1">
      <p:cViewPr varScale="1">
        <p:scale>
          <a:sx n="123" d="100"/>
          <a:sy n="123" d="100"/>
        </p:scale>
        <p:origin x="188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0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8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8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7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2059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2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</p:spTree>
    <p:extLst>
      <p:ext uri="{BB962C8B-B14F-4D97-AF65-F5344CB8AC3E}">
        <p14:creationId xmlns:p14="http://schemas.microsoft.com/office/powerpoint/2010/main" val="1803262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91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7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61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80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164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24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7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60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35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6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69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18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07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651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7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8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90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7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52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11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F1D4FD-EEF4-3F46-B785-16C9C09E7B29}"/>
              </a:ext>
            </a:extLst>
          </p:cNvPr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88C16E-B225-A94F-ACA1-B42E3FB8D657}"/>
              </a:ext>
            </a:extLst>
          </p:cNvPr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DB0BF5-A582-7144-83B2-DC99A9C02870}"/>
              </a:ext>
            </a:extLst>
          </p:cNvPr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73371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Prime Lessons (primelessons.org) CC-BY-NC-SA.  (Last edit: 12/17/2020)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4331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5172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4526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278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0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809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085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575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012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807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5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4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93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7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3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Copyright © 2020 Prime Lessons (primelessons.org) CC-BY-NC-SA.  (Last edit: 12/17/2020)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24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735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4FC62F-EA83-4EF9-95CE-3B2D1CAF1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moving objects &amp; Stall Detection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1568785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2B23-0040-4F0C-AB9A-D7197920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7C32-363C-4616-9E3B-AA89323E5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situations in FIRST LEGO League when stall detection would be helpful</a:t>
            </a:r>
          </a:p>
          <a:p>
            <a:pPr lvl="1"/>
            <a:r>
              <a:rPr lang="en-US" dirty="0"/>
              <a:t>When might the robot get stuck?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5EE64-2F62-4B29-8094-8E0B2C8F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2A088-B6C4-4917-8B40-D0EDFBF0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1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SPIKE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how to move non-drive motors</a:t>
            </a:r>
          </a:p>
          <a:p>
            <a:r>
              <a:rPr lang="en-US" dirty="0"/>
              <a:t>Learn about motor stalls</a:t>
            </a:r>
          </a:p>
          <a:p>
            <a:r>
              <a:rPr lang="en-US" dirty="0"/>
              <a:t>Note: Images in the lesson may show a SPIKE Prime, but the same technique works on Robot Inventor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11978-D10A-AD43-B291-F6BC2E55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94A9E-738B-422E-94C4-3058D207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B623-554A-4E53-8765-B06EB7AE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Stall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8A94-61EB-460D-8764-FEEA51BC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490218" cy="5082601"/>
          </a:xfrm>
        </p:spPr>
        <p:txBody>
          <a:bodyPr/>
          <a:lstStyle/>
          <a:p>
            <a:r>
              <a:rPr lang="en-US" dirty="0"/>
              <a:t>Often times, you program the motor to move a particular amount. However, the motor gets stuck before it reaches that amount.</a:t>
            </a:r>
          </a:p>
          <a:p>
            <a:r>
              <a:rPr lang="en-US" dirty="0"/>
              <a:t>Stall Detection allows your program to automatically move on to the next block in the stack when a particular motor block is stuck (unable to complete its move)</a:t>
            </a:r>
          </a:p>
          <a:p>
            <a:r>
              <a:rPr lang="en-US" dirty="0"/>
              <a:t>SPIKE Prime and Robot Inventor have a built-in Stall Detection</a:t>
            </a:r>
          </a:p>
          <a:p>
            <a:r>
              <a:rPr lang="en-US" dirty="0"/>
              <a:t>By default, Stall Detection is </a:t>
            </a:r>
            <a:r>
              <a:rPr lang="en-US" b="1" dirty="0"/>
              <a:t>on</a:t>
            </a:r>
            <a:r>
              <a:rPr lang="en-US" dirty="0"/>
              <a:t> for your blue motor blocks. However, you can turn this feature off using the Turn Stall Detection Block in the Motor Motors Palette (use Extensions to add the block)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9A69A-376C-4689-94A8-EE893186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4ED7A-60EC-4681-A613-6CF28BA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B49D2-C8BE-4D58-A8E8-7BBDE6E5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536" y="4676630"/>
            <a:ext cx="3555705" cy="1408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12E1D-6488-478B-919A-3BA40034C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76" y="1338647"/>
            <a:ext cx="1780846" cy="1797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BFEFC-E37A-0448-8CA9-56FC19674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618" y="3429000"/>
            <a:ext cx="2114550" cy="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8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Values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F23C5-E722-482C-81B4-A10CDEFA3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340" y="1218203"/>
            <a:ext cx="3818784" cy="5184221"/>
          </a:xfrm>
        </p:spPr>
        <p:txBody>
          <a:bodyPr>
            <a:normAutofit/>
          </a:bodyPr>
          <a:lstStyle/>
          <a:p>
            <a:r>
              <a:rPr lang="en-US" dirty="0"/>
              <a:t>You can enter negative values for power or distance</a:t>
            </a:r>
          </a:p>
          <a:p>
            <a:r>
              <a:rPr lang="en-US" dirty="0"/>
              <a:t>This will make the robot move backwards</a:t>
            </a:r>
          </a:p>
          <a:p>
            <a:r>
              <a:rPr lang="en-US" dirty="0"/>
              <a:t>If you negate two values (e.g. power and distance or distance and backwards direction), the robot will move forward.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AF4E7-EE89-C347-970F-E96D5843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1C1AE6-58FB-4BD0-9EA4-F92B3021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7268" y="1517037"/>
            <a:ext cx="2088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Negative Power = Backwards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8900" y="3214313"/>
            <a:ext cx="18891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900"/>
                </a:solidFill>
              </a:rPr>
              <a:t>Positive Power = Forward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B2417A30-0FB1-4C69-8280-BEE86CEBC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3" t="10012" r="39565" b="16474"/>
          <a:stretch/>
        </p:blipFill>
        <p:spPr>
          <a:xfrm>
            <a:off x="2142260" y="1421578"/>
            <a:ext cx="1508524" cy="3576952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0225DF6D-E256-48CD-B8AD-6CB6A54FAAAB}"/>
              </a:ext>
            </a:extLst>
          </p:cNvPr>
          <p:cNvSpPr/>
          <p:nvPr/>
        </p:nvSpPr>
        <p:spPr>
          <a:xfrm rot="11105759">
            <a:off x="2641375" y="1956586"/>
            <a:ext cx="1186956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00B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0DACE56-A64D-4879-AC09-45FD736B21EC}"/>
              </a:ext>
            </a:extLst>
          </p:cNvPr>
          <p:cNvSpPr/>
          <p:nvPr/>
        </p:nvSpPr>
        <p:spPr>
          <a:xfrm rot="10113581" flipH="1">
            <a:off x="1880049" y="1956586"/>
            <a:ext cx="1267780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0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E301-F37E-4B59-AA1D-A0C7AEE7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Attachment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F74FF-9143-4C75-A3A9-2560E6A27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123883" cy="1643387"/>
          </a:xfrm>
        </p:spPr>
        <p:txBody>
          <a:bodyPr/>
          <a:lstStyle/>
          <a:p>
            <a:r>
              <a:rPr lang="en-US" dirty="0"/>
              <a:t>Create a simple attachment arm for Droid Bot IV for the Large Motor connected to Port 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EF007-A428-46F4-A388-188BDB63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D4C77D3-B9AB-4EFD-892C-8E679EDE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814A555B-6469-4B7B-B439-B57177B0C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6" t="9973" r="15763" b="6260"/>
          <a:stretch/>
        </p:blipFill>
        <p:spPr>
          <a:xfrm>
            <a:off x="412399" y="3058258"/>
            <a:ext cx="2713054" cy="26703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40B3AAE2-87A1-43E6-B064-AA4E2DCD2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093" y="801167"/>
            <a:ext cx="4707697" cy="35307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F50F0FE-F612-4E26-99EC-9EE90706D1EB}"/>
              </a:ext>
            </a:extLst>
          </p:cNvPr>
          <p:cNvGrpSpPr/>
          <p:nvPr/>
        </p:nvGrpSpPr>
        <p:grpSpPr>
          <a:xfrm>
            <a:off x="5578514" y="4282206"/>
            <a:ext cx="2814859" cy="1826627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672FDF-3456-453B-9512-A4D15CF7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99D283-36C5-451C-9AE5-6379A25D7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E9D83E-0B1A-4D76-8934-61D68B2D0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29198-2158-4918-BEF6-21D494E92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77161E-8874-40DB-BA5B-5A776642E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0C7E6A-24CB-451F-A59B-2DF9B20A3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DE6643-32A5-4B72-8573-015A350E5C76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Droid Bot IV Configuration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3462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59EE-E3A8-4FE7-9DA4-675B4AD7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 1: Learn about stall with DROID Bot 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934B-86B3-46B2-9C2A-5EADBA143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7"/>
            <a:ext cx="8746864" cy="18767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one program with </a:t>
            </a:r>
            <a:r>
              <a:rPr lang="en-US" u="sng" dirty="0"/>
              <a:t>stall detection turned on </a:t>
            </a:r>
            <a:r>
              <a:rPr lang="en-US" dirty="0"/>
              <a:t>and one with </a:t>
            </a:r>
            <a:r>
              <a:rPr lang="en-US" u="sng" dirty="0"/>
              <a:t>stall detection turned off</a:t>
            </a:r>
            <a:r>
              <a:rPr lang="en-US" dirty="0"/>
              <a:t>.</a:t>
            </a:r>
          </a:p>
          <a:p>
            <a:r>
              <a:rPr lang="en-US" dirty="0"/>
              <a:t>Using Droid Bot IV or similar, program the arm to turn 1000 degrees. </a:t>
            </a:r>
          </a:p>
          <a:p>
            <a:r>
              <a:rPr lang="en-US" dirty="0"/>
              <a:t>Hold the arm with your hand to prevent motor from completing 1000 degrees. Hold for a couple of seconds.</a:t>
            </a:r>
          </a:p>
          <a:p>
            <a:r>
              <a:rPr lang="en-US" dirty="0"/>
              <a:t>Compare what happens in each program. Will the cat meow play in both or only one program?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C275-44D5-4BBB-B064-7529C9F2C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E60C2-9858-40F9-BB52-887140B9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E7835-C103-4575-98D0-37437CFE2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11" y="3155712"/>
            <a:ext cx="7019925" cy="990600"/>
          </a:xfrm>
          <a:prstGeom prst="rect">
            <a:avLst/>
          </a:prstGeom>
        </p:spPr>
      </p:pic>
      <p:pic>
        <p:nvPicPr>
          <p:cNvPr id="7" name="Picture 6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F27E3246-3C17-4AE0-94BE-74D0469F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190" y="3802584"/>
            <a:ext cx="3285201" cy="24639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C4C7B0-ED95-432C-BB64-5B0469FFDC71}"/>
              </a:ext>
            </a:extLst>
          </p:cNvPr>
          <p:cNvCxnSpPr>
            <a:cxnSpLocks/>
          </p:cNvCxnSpPr>
          <p:nvPr/>
        </p:nvCxnSpPr>
        <p:spPr>
          <a:xfrm>
            <a:off x="2729552" y="5145206"/>
            <a:ext cx="132383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AB91D-D15C-4B75-85F4-033F2E1B87C8}"/>
              </a:ext>
            </a:extLst>
          </p:cNvPr>
          <p:cNvSpPr/>
          <p:nvPr/>
        </p:nvSpPr>
        <p:spPr>
          <a:xfrm>
            <a:off x="876920" y="4172664"/>
            <a:ext cx="2135448" cy="1876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Cause a stall by holding the </a:t>
            </a:r>
            <a:r>
              <a:rPr lang="en-US" dirty="0" err="1">
                <a:solidFill>
                  <a:schemeClr val="tx1"/>
                </a:solidFill>
              </a:rPr>
              <a:t>liftarm</a:t>
            </a:r>
            <a:r>
              <a:rPr lang="en-US" dirty="0">
                <a:solidFill>
                  <a:schemeClr val="tx1"/>
                </a:solidFill>
              </a:rPr>
              <a:t> and preventing it from turning. Hold if for a second of two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4B30D-0246-4614-AA72-07A6E8D942EE}"/>
              </a:ext>
            </a:extLst>
          </p:cNvPr>
          <p:cNvSpPr/>
          <p:nvPr/>
        </p:nvSpPr>
        <p:spPr>
          <a:xfrm>
            <a:off x="4053385" y="4615730"/>
            <a:ext cx="905609" cy="9906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6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88E1-0E55-4006-83F7-0AECE0FE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853D8-8355-4FEF-823F-78833EB78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31580" cy="948101"/>
          </a:xfrm>
        </p:spPr>
        <p:txBody>
          <a:bodyPr/>
          <a:lstStyle/>
          <a:p>
            <a:r>
              <a:rPr lang="en-US" dirty="0"/>
              <a:t>Stall detection “on” allowed the code to move on to the next block even when the arm got stuck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68869-9338-4493-BBF4-6314FC1A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8ED0B-352A-4B0A-94D1-5A4C7D02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7F9B1-9B28-438A-A9E2-6C8840E56673}"/>
              </a:ext>
            </a:extLst>
          </p:cNvPr>
          <p:cNvSpPr txBox="1"/>
          <p:nvPr/>
        </p:nvSpPr>
        <p:spPr>
          <a:xfrm>
            <a:off x="320431" y="4769893"/>
            <a:ext cx="383735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cat meow sound plays even if you hold the arm and prevent it from moving.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49D5F-969F-4577-B918-6C2A75662039}"/>
              </a:ext>
            </a:extLst>
          </p:cNvPr>
          <p:cNvSpPr txBox="1"/>
          <p:nvPr/>
        </p:nvSpPr>
        <p:spPr>
          <a:xfrm>
            <a:off x="4638431" y="4769893"/>
            <a:ext cx="383735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cat meow sound will not play until you release the arm and allow the motor to complete its move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97FF9-651A-46E3-970D-159848C2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12" y="2182432"/>
            <a:ext cx="8455357" cy="24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0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Pick up object (ADB challenge)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B572-2812-44B7-87D4-5B688E5BD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765914" cy="5082601"/>
          </a:xfrm>
        </p:spPr>
        <p:txBody>
          <a:bodyPr/>
          <a:lstStyle/>
          <a:p>
            <a:r>
              <a:rPr lang="en-US" dirty="0"/>
              <a:t>Drive forward, pick up a hoop and return to the start</a:t>
            </a:r>
          </a:p>
          <a:p>
            <a:r>
              <a:rPr lang="en-US" dirty="0"/>
              <a:t>Make sure to use stall detection in case the motor gets stuck while trying to collect the hoop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0AA0C-0ADF-4FCC-BD48-F1AC0A83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C03A4-9BFF-4083-A942-7040999D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060090-7C61-484E-9016-557B1F45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96" y="3396479"/>
            <a:ext cx="1615042" cy="27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9B6F63-FB53-4CF0-863B-EC50F3482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3"/>
          <a:stretch/>
        </p:blipFill>
        <p:spPr>
          <a:xfrm>
            <a:off x="1522762" y="2318767"/>
            <a:ext cx="4319113" cy="27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24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0AA0C-0ADF-4FCC-BD48-F1AC0A83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C9101-2C78-4B93-A101-8D4D52CC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225BB-20F7-4D21-93CD-AEF32BC14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45" y="1833119"/>
            <a:ext cx="3677148" cy="3917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3040C2-F228-4EF8-AB86-8AF9E0D09686}"/>
              </a:ext>
            </a:extLst>
          </p:cNvPr>
          <p:cNvSpPr txBox="1"/>
          <p:nvPr/>
        </p:nvSpPr>
        <p:spPr>
          <a:xfrm>
            <a:off x="4474308" y="2402882"/>
            <a:ext cx="2977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Turn stall detection on in case it was turned off in an earlier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66F1B-196D-417E-8D7E-B695F7888675}"/>
              </a:ext>
            </a:extLst>
          </p:cNvPr>
          <p:cNvSpPr txBox="1"/>
          <p:nvPr/>
        </p:nvSpPr>
        <p:spPr>
          <a:xfrm>
            <a:off x="4474307" y="2938760"/>
            <a:ext cx="2977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Configure your robot as needed. This program is configured for the ADB robot and large SPIKE Prime tires.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19CF5-8D94-416F-BD4A-C3DA2BB4FD3E}"/>
              </a:ext>
            </a:extLst>
          </p:cNvPr>
          <p:cNvSpPr txBox="1"/>
          <p:nvPr/>
        </p:nvSpPr>
        <p:spPr>
          <a:xfrm>
            <a:off x="4720625" y="4317642"/>
            <a:ext cx="297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Move forward up to your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7D688-422B-414D-9086-8A93C589D97F}"/>
              </a:ext>
            </a:extLst>
          </p:cNvPr>
          <p:cNvSpPr txBox="1"/>
          <p:nvPr/>
        </p:nvSpPr>
        <p:spPr>
          <a:xfrm>
            <a:off x="5043733" y="4672582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Rotate the arm up to pick up the hoop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91CC6-BD7B-4CEC-9669-02B457ECF81B}"/>
              </a:ext>
            </a:extLst>
          </p:cNvPr>
          <p:cNvSpPr txBox="1"/>
          <p:nvPr/>
        </p:nvSpPr>
        <p:spPr>
          <a:xfrm>
            <a:off x="4850302" y="5258428"/>
            <a:ext cx="297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Move back to starting point</a:t>
            </a:r>
          </a:p>
        </p:txBody>
      </p:sp>
    </p:spTree>
    <p:extLst>
      <p:ext uri="{BB962C8B-B14F-4D97-AF65-F5344CB8AC3E}">
        <p14:creationId xmlns:p14="http://schemas.microsoft.com/office/powerpoint/2010/main" val="350905412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2CEFEB64-C992-CF42-AC34-A2A7B15E4CF5}" vid="{484731AA-B6D9-C841-B3ED-40BE794FD840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8266</TotalTime>
  <Words>757</Words>
  <Application>Microsoft Macintosh PowerPoint</Application>
  <PresentationFormat>On-screen Show (4:3)</PresentationFormat>
  <Paragraphs>67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Custom Design</vt:lpstr>
      <vt:lpstr>beginner</vt:lpstr>
      <vt:lpstr>1_Custom Design</vt:lpstr>
      <vt:lpstr>Dividend</vt:lpstr>
      <vt:lpstr>moving objects &amp; Stall Detection</vt:lpstr>
      <vt:lpstr>Lesson Objectives</vt:lpstr>
      <vt:lpstr>Stall detection</vt:lpstr>
      <vt:lpstr>NEGATIVE Values</vt:lpstr>
      <vt:lpstr>Attachment arm</vt:lpstr>
      <vt:lpstr>Challenge 1: Learn about stall with DROID Bot IV</vt:lpstr>
      <vt:lpstr>Challenge 1 solution</vt:lpstr>
      <vt:lpstr>Challenge 2: Pick up object (ADB challenge)</vt:lpstr>
      <vt:lpstr>Challenge 2 solution</vt:lpstr>
      <vt:lpstr>Extensions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</dc:title>
  <dc:creator>Sanjay Seshan</dc:creator>
  <cp:lastModifiedBy>Srinivasan Seshan</cp:lastModifiedBy>
  <cp:revision>103</cp:revision>
  <cp:lastPrinted>2016-07-04T14:38:40Z</cp:lastPrinted>
  <dcterms:created xsi:type="dcterms:W3CDTF">2014-08-07T02:19:13Z</dcterms:created>
  <dcterms:modified xsi:type="dcterms:W3CDTF">2020-12-17T13:39:16Z</dcterms:modified>
</cp:coreProperties>
</file>